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4"/>
  </p:sldMasterIdLst>
  <p:notesMasterIdLst>
    <p:notesMasterId r:id="rId15"/>
  </p:notesMasterIdLst>
  <p:sldIdLst>
    <p:sldId id="4149" r:id="rId5"/>
    <p:sldId id="4250" r:id="rId6"/>
    <p:sldId id="4252" r:id="rId7"/>
    <p:sldId id="4251" r:id="rId8"/>
    <p:sldId id="4253" r:id="rId9"/>
    <p:sldId id="4254" r:id="rId10"/>
    <p:sldId id="4255" r:id="rId11"/>
    <p:sldId id="4259" r:id="rId12"/>
    <p:sldId id="4267" r:id="rId13"/>
    <p:sldId id="4260" r:id="rId14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5" pos="14470" userDrawn="1">
          <p15:clr>
            <a:srgbClr val="A4A3A4"/>
          </p15:clr>
        </p15:guide>
        <p15:guide id="52" pos="7678" userDrawn="1">
          <p15:clr>
            <a:srgbClr val="A4A3A4"/>
          </p15:clr>
        </p15:guide>
        <p15:guide id="53" orient="horz" pos="4320" userDrawn="1">
          <p15:clr>
            <a:srgbClr val="A4A3A4"/>
          </p15:clr>
        </p15:guide>
        <p15:guide id="55" pos="12526" userDrawn="1">
          <p15:clr>
            <a:srgbClr val="A4A3A4"/>
          </p15:clr>
        </p15:guide>
        <p15:guide id="56" orient="horz" pos="69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00"/>
    <a:srgbClr val="009900"/>
    <a:srgbClr val="FFCC00"/>
    <a:srgbClr val="0000FF"/>
    <a:srgbClr val="FFCCCC"/>
    <a:srgbClr val="FF3300"/>
    <a:srgbClr val="FFFFFF"/>
    <a:srgbClr val="7171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F3C6FE-1D2A-95EF-6717-5BFF5828D9F0}" v="16" dt="2019-08-27T21:29:50.205"/>
    <p1510:client id="{BBEDE1CB-FA8E-5490-E678-315BDED31184}" v="1" dt="2019-08-27T22:00:06.760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0" autoAdjust="0"/>
    <p:restoredTop sz="85278" autoAdjust="0"/>
  </p:normalViewPr>
  <p:slideViewPr>
    <p:cSldViewPr snapToGrid="0" snapToObjects="1">
      <p:cViewPr varScale="1">
        <p:scale>
          <a:sx n="51" d="100"/>
          <a:sy n="51" d="100"/>
        </p:scale>
        <p:origin x="754" y="48"/>
      </p:cViewPr>
      <p:guideLst>
        <p:guide pos="14470"/>
        <p:guide pos="7678"/>
        <p:guide orient="horz" pos="4320"/>
        <p:guide pos="12526"/>
        <p:guide orient="horz" pos="6984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184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5B6295-3516-4BFD-9044-B2BB69CEC4A3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242621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5B6295-3516-4BFD-9044-B2BB69CEC4A3}" type="slidenum">
              <a:rPr lang="pt-BR" altLang="pt-BR"/>
              <a:pPr/>
              <a:t>2</a:t>
            </a:fld>
            <a:endParaRPr lang="pt-BR" altLang="pt-B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117090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5B6295-3516-4BFD-9044-B2BB69CEC4A3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086779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5B6295-3516-4BFD-9044-B2BB69CEC4A3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559925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5B6295-3516-4BFD-9044-B2BB69CEC4A3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532312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5B6295-3516-4BFD-9044-B2BB69CEC4A3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7511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5B6295-3516-4BFD-9044-B2BB69CEC4A3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56090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5B6295-3516-4BFD-9044-B2BB69CEC4A3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406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5B6295-3516-4BFD-9044-B2BB69CEC4A3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83997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6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xmlns="" id="{39E14346-A8D7-D044-A7A0-F23D5BC2B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76644" y="-261256"/>
            <a:ext cx="24930938" cy="14238512"/>
          </a:xfr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14286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8">
            <a:extLst>
              <a:ext uri="{FF2B5EF4-FFF2-40B4-BE49-F238E27FC236}">
                <a16:creationId xmlns:a16="http://schemas.microsoft.com/office/drawing/2014/main" xmlns="" id="{B3A9B630-4853-B54B-B5A0-604909D768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526933" y="5152753"/>
            <a:ext cx="3317657" cy="33176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xmlns="" id="{B3A9B630-4853-B54B-B5A0-604909D768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068353" y="5152753"/>
            <a:ext cx="3317657" cy="33176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xmlns="" id="{B3A9B630-4853-B54B-B5A0-604909D768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91634" y="5152754"/>
            <a:ext cx="3317657" cy="331765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xmlns="" id="{39E14346-A8D7-D044-A7A0-F23D5BC2B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43457" y="4023360"/>
            <a:ext cx="11616016" cy="8381088"/>
          </a:xfr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37524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xmlns="" id="{39E14346-A8D7-D044-A7A0-F23D5BC2B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867134" y="2931498"/>
            <a:ext cx="4806860" cy="8534001"/>
          </a:xfrm>
          <a:solidFill>
            <a:schemeClr val="bg1">
              <a:lumMod val="9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90934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35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bg1"/>
            </a:gs>
            <a:gs pos="100000">
              <a:srgbClr val="D8ECF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10EC9C-7AA6-034B-8A74-39E46AF9908C}"/>
              </a:ext>
            </a:extLst>
          </p:cNvPr>
          <p:cNvSpPr txBox="1"/>
          <p:nvPr userDrawn="1"/>
        </p:nvSpPr>
        <p:spPr>
          <a:xfrm>
            <a:off x="23660100" y="610541"/>
            <a:ext cx="827716" cy="49240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000" b="0" i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pPr algn="ctr"/>
              <a:t>‹nº›</a:t>
            </a:fld>
            <a:r>
              <a:rPr lang="id-ID" sz="2000" b="1" i="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3105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31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imagen 5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138" y="10276367"/>
            <a:ext cx="289991" cy="269884"/>
          </a:xfrm>
        </p:spPr>
      </p:pic>
      <p:sp>
        <p:nvSpPr>
          <p:cNvPr id="3" name="CaixaDeTexto 2"/>
          <p:cNvSpPr txBox="1"/>
          <p:nvPr/>
        </p:nvSpPr>
        <p:spPr>
          <a:xfrm>
            <a:off x="9991090" y="1228040"/>
            <a:ext cx="13746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CARTILHA AO CIDADÃO</a:t>
            </a:r>
            <a:endParaRPr lang="pt-BR" sz="8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205" y="9502140"/>
            <a:ext cx="4476115" cy="352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1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082448" y="4412002"/>
            <a:ext cx="13736031" cy="255309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 anchor="t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pt-BR" altLang="pt-BR" sz="8000" dirty="0" smtClean="0">
                <a:latin typeface="Arial Black" panose="020B0A04020102020204" pitchFamily="34" charset="0"/>
              </a:rPr>
              <a:t>Contatos da Encarregada de Dados: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762576" y="7395220"/>
            <a:ext cx="8375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000000"/>
                </a:solidFill>
              </a:rPr>
              <a:t>dpo@solucaodevalor.com.br</a:t>
            </a:r>
            <a:endParaRPr lang="pt-BR" sz="5400" b="1" dirty="0">
              <a:solidFill>
                <a:srgbClr val="000000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785" y="8522667"/>
            <a:ext cx="629325" cy="62360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73" y="7549084"/>
            <a:ext cx="639532" cy="619636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0138110" y="8522667"/>
            <a:ext cx="36247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rgbClr val="000000"/>
                </a:solidFill>
              </a:rPr>
              <a:t>67 </a:t>
            </a:r>
            <a:r>
              <a:rPr lang="pt-BR" sz="4400" b="1" dirty="0" smtClean="0">
                <a:solidFill>
                  <a:srgbClr val="000000"/>
                </a:solidFill>
              </a:rPr>
              <a:t>99639-9987</a:t>
            </a:r>
            <a:endParaRPr lang="pt-BR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2">
                <a:lumMod val="75000"/>
              </a:schemeClr>
            </a:gs>
            <a:gs pos="38000">
              <a:schemeClr val="tx1">
                <a:lumMod val="60000"/>
                <a:lumOff val="40000"/>
              </a:schemeClr>
            </a:gs>
            <a:gs pos="80000">
              <a:schemeClr val="bg2">
                <a:lumMod val="95000"/>
              </a:schemeClr>
            </a:gs>
            <a:gs pos="0">
              <a:schemeClr val="bg1">
                <a:lumMod val="6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499549"/>
            <a:ext cx="22971125" cy="3317603"/>
          </a:xfrm>
          <a:prstGeom prst="rect">
            <a:avLst/>
          </a:prstGeom>
          <a:gradFill flip="none" rotWithShape="1">
            <a:gsLst>
              <a:gs pos="3100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883920" y="5429898"/>
            <a:ext cx="223263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dirty="0" smtClean="0">
                <a:solidFill>
                  <a:srgbClr val="000000"/>
                </a:solidFill>
              </a:rPr>
              <a:t>A </a:t>
            </a:r>
            <a:r>
              <a:rPr lang="pt-BR" sz="4400" dirty="0">
                <a:solidFill>
                  <a:srgbClr val="000000"/>
                </a:solidFill>
              </a:rPr>
              <a:t>Lei Geral de Proteção de Dados Pessoais (LGPD) - Lei </a:t>
            </a:r>
            <a:r>
              <a:rPr lang="pt-BR" sz="4400" dirty="0" smtClean="0">
                <a:solidFill>
                  <a:srgbClr val="000000"/>
                </a:solidFill>
              </a:rPr>
              <a:t>nº 13.709</a:t>
            </a:r>
            <a:r>
              <a:rPr lang="pt-BR" sz="4400" dirty="0">
                <a:solidFill>
                  <a:srgbClr val="000000"/>
                </a:solidFill>
              </a:rPr>
              <a:t>, </a:t>
            </a:r>
            <a:r>
              <a:rPr lang="pt-BR" sz="4400" dirty="0" smtClean="0">
                <a:solidFill>
                  <a:srgbClr val="000000"/>
                </a:solidFill>
              </a:rPr>
              <a:t>é uma lei federal que foi aprovada </a:t>
            </a:r>
            <a:r>
              <a:rPr lang="pt-BR" sz="4400" dirty="0">
                <a:solidFill>
                  <a:srgbClr val="000000"/>
                </a:solidFill>
              </a:rPr>
              <a:t>em </a:t>
            </a:r>
            <a:r>
              <a:rPr lang="pt-BR" sz="4400" dirty="0" smtClean="0">
                <a:solidFill>
                  <a:srgbClr val="000000"/>
                </a:solidFill>
              </a:rPr>
              <a:t>agosto </a:t>
            </a:r>
            <a:r>
              <a:rPr lang="pt-BR" sz="4400" dirty="0">
                <a:solidFill>
                  <a:srgbClr val="000000"/>
                </a:solidFill>
              </a:rPr>
              <a:t>de </a:t>
            </a:r>
            <a:r>
              <a:rPr lang="pt-BR" sz="4400" dirty="0" smtClean="0">
                <a:solidFill>
                  <a:srgbClr val="000000"/>
                </a:solidFill>
              </a:rPr>
              <a:t>2018 e dispõe </a:t>
            </a:r>
            <a:r>
              <a:rPr lang="pt-BR" sz="4400" dirty="0">
                <a:solidFill>
                  <a:srgbClr val="000000"/>
                </a:solidFill>
              </a:rPr>
              <a:t>sobre </a:t>
            </a:r>
            <a:r>
              <a:rPr lang="pt-BR" sz="4400" dirty="0" smtClean="0">
                <a:solidFill>
                  <a:srgbClr val="000000"/>
                </a:solidFill>
              </a:rPr>
              <a:t>o tratamento </a:t>
            </a:r>
            <a:r>
              <a:rPr lang="pt-BR" sz="4400" dirty="0">
                <a:solidFill>
                  <a:srgbClr val="000000"/>
                </a:solidFill>
              </a:rPr>
              <a:t>de dados pessoais em âmbito nacional, com </a:t>
            </a:r>
            <a:r>
              <a:rPr lang="pt-BR" sz="4400" dirty="0" smtClean="0">
                <a:solidFill>
                  <a:srgbClr val="000000"/>
                </a:solidFill>
              </a:rPr>
              <a:t>o objetivo </a:t>
            </a:r>
            <a:r>
              <a:rPr lang="pt-BR" sz="4400" dirty="0">
                <a:solidFill>
                  <a:srgbClr val="000000"/>
                </a:solidFill>
              </a:rPr>
              <a:t>de proteger os direitos fundamentais de </a:t>
            </a:r>
            <a:r>
              <a:rPr lang="pt-BR" sz="4400" dirty="0" smtClean="0">
                <a:solidFill>
                  <a:srgbClr val="000000"/>
                </a:solidFill>
              </a:rPr>
              <a:t>liberdade, privacidade </a:t>
            </a:r>
            <a:r>
              <a:rPr lang="pt-BR" sz="4400" dirty="0">
                <a:solidFill>
                  <a:srgbClr val="000000"/>
                </a:solidFill>
              </a:rPr>
              <a:t>e </a:t>
            </a:r>
            <a:r>
              <a:rPr lang="pt-BR" sz="4400" dirty="0" smtClean="0">
                <a:solidFill>
                  <a:srgbClr val="000000"/>
                </a:solidFill>
              </a:rPr>
              <a:t> </a:t>
            </a:r>
            <a:r>
              <a:rPr lang="pt-BR" sz="4400" dirty="0">
                <a:solidFill>
                  <a:srgbClr val="000000"/>
                </a:solidFill>
              </a:rPr>
              <a:t>livre formação da personalidade de </a:t>
            </a:r>
            <a:r>
              <a:rPr lang="pt-BR" sz="4400" dirty="0" smtClean="0">
                <a:solidFill>
                  <a:srgbClr val="000000"/>
                </a:solidFill>
              </a:rPr>
              <a:t>cada indivíduo</a:t>
            </a:r>
            <a:r>
              <a:rPr lang="pt-BR" sz="4400" dirty="0">
                <a:solidFill>
                  <a:srgbClr val="000000"/>
                </a:solidFill>
              </a:rPr>
              <a:t>. </a:t>
            </a:r>
            <a:endParaRPr lang="pt-BR" sz="4400" dirty="0" smtClean="0">
              <a:solidFill>
                <a:srgbClr val="000000"/>
              </a:solidFill>
            </a:endParaRPr>
          </a:p>
          <a:p>
            <a:pPr algn="just"/>
            <a:endParaRPr lang="pt-BR" sz="4400" dirty="0">
              <a:solidFill>
                <a:srgbClr val="000000"/>
              </a:solidFill>
            </a:endParaRPr>
          </a:p>
          <a:p>
            <a:pPr algn="just"/>
            <a:r>
              <a:rPr lang="pt-BR" sz="4400" dirty="0" smtClean="0">
                <a:solidFill>
                  <a:srgbClr val="000000"/>
                </a:solidFill>
              </a:rPr>
              <a:t>Seu </a:t>
            </a:r>
            <a:r>
              <a:rPr lang="pt-BR" sz="4400" dirty="0">
                <a:solidFill>
                  <a:srgbClr val="000000"/>
                </a:solidFill>
              </a:rPr>
              <a:t>principal foco é oferecer ao titular dos </a:t>
            </a:r>
            <a:r>
              <a:rPr lang="pt-BR" sz="4400" dirty="0" smtClean="0">
                <a:solidFill>
                  <a:srgbClr val="000000"/>
                </a:solidFill>
              </a:rPr>
              <a:t>dados maior </a:t>
            </a:r>
            <a:r>
              <a:rPr lang="pt-BR" sz="4400" dirty="0">
                <a:solidFill>
                  <a:srgbClr val="000000"/>
                </a:solidFill>
              </a:rPr>
              <a:t>conhecimento, controle e transparência na </a:t>
            </a:r>
            <a:r>
              <a:rPr lang="pt-BR" sz="4400" dirty="0" smtClean="0">
                <a:solidFill>
                  <a:srgbClr val="000000"/>
                </a:solidFill>
              </a:rPr>
              <a:t>coleta, processamento</a:t>
            </a:r>
            <a:r>
              <a:rPr lang="pt-BR" sz="4400" dirty="0">
                <a:solidFill>
                  <a:srgbClr val="000000"/>
                </a:solidFill>
              </a:rPr>
              <a:t>, </a:t>
            </a:r>
            <a:r>
              <a:rPr lang="pt-BR" sz="4400" dirty="0" smtClean="0">
                <a:solidFill>
                  <a:srgbClr val="000000"/>
                </a:solidFill>
              </a:rPr>
              <a:t>uso, </a:t>
            </a:r>
            <a:r>
              <a:rPr lang="pt-BR" sz="4400" dirty="0">
                <a:solidFill>
                  <a:srgbClr val="000000"/>
                </a:solidFill>
              </a:rPr>
              <a:t>compartilhamento </a:t>
            </a:r>
            <a:r>
              <a:rPr lang="pt-BR" sz="4400" dirty="0" smtClean="0">
                <a:solidFill>
                  <a:srgbClr val="000000"/>
                </a:solidFill>
              </a:rPr>
              <a:t>e descarte de </a:t>
            </a:r>
            <a:r>
              <a:rPr lang="pt-BR" sz="4400" dirty="0">
                <a:solidFill>
                  <a:srgbClr val="000000"/>
                </a:solidFill>
              </a:rPr>
              <a:t>suas </a:t>
            </a:r>
            <a:r>
              <a:rPr lang="pt-BR" sz="4400" dirty="0" smtClean="0">
                <a:solidFill>
                  <a:srgbClr val="000000"/>
                </a:solidFill>
              </a:rPr>
              <a:t>informações pessoais</a:t>
            </a:r>
            <a:r>
              <a:rPr lang="pt-BR" sz="4400" dirty="0">
                <a:solidFill>
                  <a:srgbClr val="000000"/>
                </a:solidFill>
              </a:rPr>
              <a:t>, tanto aquelas armazenadas em bancos de </a:t>
            </a:r>
            <a:r>
              <a:rPr lang="pt-BR" sz="4400" dirty="0" smtClean="0">
                <a:solidFill>
                  <a:srgbClr val="000000"/>
                </a:solidFill>
              </a:rPr>
              <a:t>dados DIGITAIS, como </a:t>
            </a:r>
            <a:r>
              <a:rPr lang="pt-BR" sz="4400" dirty="0">
                <a:solidFill>
                  <a:srgbClr val="000000"/>
                </a:solidFill>
              </a:rPr>
              <a:t>aquelas disponíveis em </a:t>
            </a:r>
            <a:r>
              <a:rPr lang="pt-BR" sz="4400" dirty="0" smtClean="0">
                <a:solidFill>
                  <a:srgbClr val="000000"/>
                </a:solidFill>
              </a:rPr>
              <a:t>meios FÍSICOS.</a:t>
            </a:r>
          </a:p>
          <a:p>
            <a:pPr algn="just"/>
            <a:endParaRPr lang="pt-BR" sz="4000" dirty="0">
              <a:solidFill>
                <a:srgbClr val="070224"/>
              </a:solidFill>
            </a:endParaRPr>
          </a:p>
          <a:p>
            <a:pPr algn="just"/>
            <a:r>
              <a:rPr lang="pt-BR" sz="4000" dirty="0" smtClean="0">
                <a:solidFill>
                  <a:srgbClr val="070224"/>
                </a:solidFill>
              </a:rPr>
              <a:t> </a:t>
            </a:r>
            <a:endParaRPr lang="pt-BR" sz="4000" dirty="0">
              <a:solidFill>
                <a:srgbClr val="070224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3481" y="1742851"/>
            <a:ext cx="19903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 QUE É A LEI GERAL DE PROTEÇÃO DE DADOS – LGPD?</a:t>
            </a:r>
            <a:endParaRPr lang="pt-BR" sz="4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463" y="1200351"/>
            <a:ext cx="2592248" cy="204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0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2">
                <a:lumMod val="75000"/>
              </a:schemeClr>
            </a:gs>
            <a:gs pos="38000">
              <a:schemeClr val="tx1">
                <a:lumMod val="60000"/>
                <a:lumOff val="40000"/>
              </a:schemeClr>
            </a:gs>
            <a:gs pos="80000">
              <a:schemeClr val="bg2">
                <a:lumMod val="95000"/>
              </a:schemeClr>
            </a:gs>
            <a:gs pos="3000">
              <a:schemeClr val="bg1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748720"/>
            <a:ext cx="22971125" cy="2580342"/>
          </a:xfrm>
          <a:prstGeom prst="rect">
            <a:avLst/>
          </a:prstGeom>
          <a:gradFill flip="none" rotWithShape="1">
            <a:gsLst>
              <a:gs pos="3100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10" name="Espaço Reservado para Imagem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81" b="16981"/>
          <a:stretch>
            <a:fillRect/>
          </a:stretch>
        </p:blipFill>
        <p:spPr>
          <a:xfrm>
            <a:off x="0" y="3044499"/>
            <a:ext cx="10322560" cy="977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tângulo 8"/>
          <p:cNvSpPr/>
          <p:nvPr/>
        </p:nvSpPr>
        <p:spPr>
          <a:xfrm>
            <a:off x="10474960" y="-2190"/>
            <a:ext cx="13902690" cy="137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276433" y="4317433"/>
            <a:ext cx="1060899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0000"/>
                </a:solidFill>
              </a:rPr>
              <a:t>Tratamento</a:t>
            </a:r>
            <a:r>
              <a:rPr lang="pt-BR" dirty="0" smtClean="0">
                <a:solidFill>
                  <a:srgbClr val="000000"/>
                </a:solidFill>
              </a:rPr>
              <a:t> </a:t>
            </a:r>
            <a:r>
              <a:rPr lang="pt-BR" dirty="0">
                <a:solidFill>
                  <a:srgbClr val="000000"/>
                </a:solidFill>
              </a:rPr>
              <a:t>é qualquer operação </a:t>
            </a:r>
            <a:r>
              <a:rPr lang="pt-BR" dirty="0" smtClean="0">
                <a:solidFill>
                  <a:srgbClr val="000000"/>
                </a:solidFill>
              </a:rPr>
              <a:t>efetuada sobre dados pessoais</a:t>
            </a:r>
            <a:r>
              <a:rPr lang="pt-BR" dirty="0">
                <a:solidFill>
                  <a:srgbClr val="000000"/>
                </a:solidFill>
              </a:rPr>
              <a:t>, por meios manuais ou automatizados, como </a:t>
            </a:r>
            <a:r>
              <a:rPr lang="pt-BR" dirty="0" smtClean="0">
                <a:solidFill>
                  <a:srgbClr val="000000"/>
                </a:solidFill>
              </a:rPr>
              <a:t>coleta, produção</a:t>
            </a:r>
            <a:r>
              <a:rPr lang="pt-BR" dirty="0">
                <a:solidFill>
                  <a:srgbClr val="000000"/>
                </a:solidFill>
              </a:rPr>
              <a:t>, recepção, classificação, utilização, </a:t>
            </a:r>
            <a:r>
              <a:rPr lang="pt-BR" dirty="0" smtClean="0">
                <a:solidFill>
                  <a:srgbClr val="000000"/>
                </a:solidFill>
              </a:rPr>
              <a:t>acesso, reprodução</a:t>
            </a:r>
            <a:r>
              <a:rPr lang="pt-BR" dirty="0">
                <a:solidFill>
                  <a:srgbClr val="000000"/>
                </a:solidFill>
              </a:rPr>
              <a:t>, transmissão, </a:t>
            </a:r>
            <a:r>
              <a:rPr lang="pt-BR" dirty="0" smtClean="0">
                <a:solidFill>
                  <a:srgbClr val="000000"/>
                </a:solidFill>
              </a:rPr>
              <a:t>distribuição, processamento, arquivamento</a:t>
            </a:r>
            <a:r>
              <a:rPr lang="pt-BR" dirty="0">
                <a:solidFill>
                  <a:srgbClr val="000000"/>
                </a:solidFill>
              </a:rPr>
              <a:t>, armazenamento, eliminação, avaliação </a:t>
            </a:r>
            <a:r>
              <a:rPr lang="pt-BR" dirty="0" smtClean="0">
                <a:solidFill>
                  <a:srgbClr val="000000"/>
                </a:solidFill>
              </a:rPr>
              <a:t>ou controle </a:t>
            </a:r>
            <a:r>
              <a:rPr lang="pt-BR" dirty="0">
                <a:solidFill>
                  <a:srgbClr val="000000"/>
                </a:solidFill>
              </a:rPr>
              <a:t>da informação, </a:t>
            </a:r>
            <a:r>
              <a:rPr lang="pt-BR" dirty="0" smtClean="0">
                <a:solidFill>
                  <a:srgbClr val="000000"/>
                </a:solidFill>
              </a:rPr>
              <a:t>modificação, comunicação, transferência</a:t>
            </a:r>
            <a:r>
              <a:rPr lang="pt-BR" dirty="0">
                <a:solidFill>
                  <a:srgbClr val="000000"/>
                </a:solidFill>
              </a:rPr>
              <a:t>, difusão ou </a:t>
            </a:r>
            <a:r>
              <a:rPr lang="pt-BR" dirty="0" smtClean="0">
                <a:solidFill>
                  <a:srgbClr val="000000"/>
                </a:solidFill>
              </a:rPr>
              <a:t>extração.</a:t>
            </a:r>
          </a:p>
          <a:p>
            <a:pPr algn="just"/>
            <a:endParaRPr lang="pt-BR" dirty="0">
              <a:solidFill>
                <a:srgbClr val="000000"/>
              </a:solidFill>
            </a:endParaRPr>
          </a:p>
          <a:p>
            <a:pPr algn="just"/>
            <a:r>
              <a:rPr lang="pt-BR" dirty="0" smtClean="0">
                <a:solidFill>
                  <a:srgbClr val="000000"/>
                </a:solidFill>
              </a:rPr>
              <a:t>Ao </a:t>
            </a:r>
            <a:r>
              <a:rPr lang="pt-BR" dirty="0">
                <a:solidFill>
                  <a:srgbClr val="000000"/>
                </a:solidFill>
              </a:rPr>
              <a:t>tratar os dados </a:t>
            </a:r>
            <a:r>
              <a:rPr lang="pt-BR" dirty="0" smtClean="0">
                <a:solidFill>
                  <a:srgbClr val="000000"/>
                </a:solidFill>
              </a:rPr>
              <a:t>dos cidadãos, dos fornecedores e servidores, o controlador (Câmara) deve </a:t>
            </a:r>
            <a:r>
              <a:rPr lang="pt-BR" dirty="0">
                <a:solidFill>
                  <a:srgbClr val="000000"/>
                </a:solidFill>
              </a:rPr>
              <a:t>observar os direitos dos titulares estabelecidos na </a:t>
            </a:r>
            <a:r>
              <a:rPr lang="pt-BR" dirty="0" smtClean="0">
                <a:solidFill>
                  <a:srgbClr val="000000"/>
                </a:solidFill>
              </a:rPr>
              <a:t>LGPD, a finalidade para a qual obteve o dado e se não há excesso de informações colhidas.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01445" y="1623393"/>
            <a:ext cx="18995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 QUE É TRATAMENTO DE DADOS PESSOAIS?</a:t>
            </a:r>
            <a:endParaRPr lang="pt-BR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239" y="975638"/>
            <a:ext cx="2623401" cy="206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2">
                <a:lumMod val="75000"/>
              </a:schemeClr>
            </a:gs>
            <a:gs pos="38000">
              <a:schemeClr val="tx1">
                <a:lumMod val="60000"/>
                <a:lumOff val="40000"/>
              </a:schemeClr>
            </a:gs>
            <a:gs pos="80000">
              <a:schemeClr val="bg2">
                <a:lumMod val="95000"/>
              </a:schemeClr>
            </a:gs>
            <a:gs pos="0">
              <a:schemeClr val="bg1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499549"/>
            <a:ext cx="22971125" cy="3317603"/>
          </a:xfrm>
          <a:prstGeom prst="rect">
            <a:avLst/>
          </a:prstGeom>
          <a:gradFill flip="none" rotWithShape="1">
            <a:gsLst>
              <a:gs pos="3100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800"/>
                    </a14:imgEffect>
                    <a14:imgEffect>
                      <a14:saturation sat="30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1568" y="5959578"/>
            <a:ext cx="8674186" cy="411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595380" y="1373520"/>
            <a:ext cx="19862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 QUE SÃO DADOS PESSOAIS E DADOS PESSOAIS SENSÍVEIS?</a:t>
            </a:r>
            <a:endParaRPr lang="pt-BR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68565" y="4580764"/>
            <a:ext cx="132777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DADOS PESSOAIS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são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informações relacionadas à pessoa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natural, que permitam que ela seja identificada ou identificável. Como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exemplos podemos citar: nome, data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de nascimento, filiação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, apelido,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documentos, foto, endereço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residencial, endereço de e-mail, números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de telefones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endereço IP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, cookies/log, hábitos de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navegação.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968565" y="8016640"/>
            <a:ext cx="132777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Já os dados pessoais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SENSÍVEIS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 são aquelas informações que dizem respeito a origem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racial ou étnica,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convicção religiosa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, opinião política, filiação a sindicato ou a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organização de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caráter religioso, filosófico ou político, dado referente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à saúde ou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à vida sexual, dado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genético ou biométrico, ou seja, são dados que podem expor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os indivíduos, de forma indesejada,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dando margem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a uma possível discriminação, social ou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profissional. Estes dados, assim como os de Crianças e Adolescentes, devem receber um cuidado especial.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698" y="1183449"/>
            <a:ext cx="2613681" cy="206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2">
                <a:lumMod val="75000"/>
              </a:schemeClr>
            </a:gs>
            <a:gs pos="38000">
              <a:schemeClr val="tx1">
                <a:lumMod val="60000"/>
                <a:lumOff val="40000"/>
              </a:schemeClr>
            </a:gs>
            <a:gs pos="80000">
              <a:schemeClr val="bg2">
                <a:lumMod val="95000"/>
              </a:schemeClr>
            </a:gs>
            <a:gs pos="0">
              <a:schemeClr val="bg1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2557760" y="0"/>
            <a:ext cx="12252960" cy="13716000"/>
          </a:xfrm>
          <a:prstGeom prst="rect">
            <a:avLst/>
          </a:prstGeom>
          <a:blipFill>
            <a:blip r:embed="rId3">
              <a:alphaModFix amt="53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499549"/>
            <a:ext cx="22971125" cy="3317603"/>
          </a:xfrm>
          <a:prstGeom prst="rect">
            <a:avLst/>
          </a:prstGeom>
          <a:gradFill flip="none" rotWithShape="1">
            <a:gsLst>
              <a:gs pos="3100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639"/>
                    </a14:imgEffect>
                    <a14:imgEffect>
                      <a14:saturation sa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56" y="3148094"/>
            <a:ext cx="13635356" cy="1012982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4264692" y="5642180"/>
            <a:ext cx="72358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dirty="0" smtClean="0">
                <a:solidFill>
                  <a:srgbClr val="000000"/>
                </a:solidFill>
              </a:rPr>
              <a:t>O </a:t>
            </a:r>
            <a:r>
              <a:rPr lang="pt-BR" sz="4400" b="1" dirty="0" smtClean="0">
                <a:solidFill>
                  <a:srgbClr val="000000"/>
                </a:solidFill>
              </a:rPr>
              <a:t>Titular dos Dados Pessoais </a:t>
            </a:r>
            <a:r>
              <a:rPr lang="pt-BR" sz="4400" dirty="0" smtClean="0">
                <a:solidFill>
                  <a:srgbClr val="000000"/>
                </a:solidFill>
              </a:rPr>
              <a:t>é a </a:t>
            </a:r>
            <a:r>
              <a:rPr lang="pt-BR" sz="4400" dirty="0">
                <a:solidFill>
                  <a:srgbClr val="000000"/>
                </a:solidFill>
              </a:rPr>
              <a:t>pessoa natural a quem se referem esses </a:t>
            </a:r>
            <a:r>
              <a:rPr lang="pt-BR" sz="4400" dirty="0" smtClean="0">
                <a:solidFill>
                  <a:srgbClr val="000000"/>
                </a:solidFill>
              </a:rPr>
              <a:t>dados, ou seja, são os cidadãos, </a:t>
            </a:r>
            <a:r>
              <a:rPr lang="pt-BR" sz="4400" dirty="0">
                <a:solidFill>
                  <a:srgbClr val="000000"/>
                </a:solidFill>
              </a:rPr>
              <a:t>servidores </a:t>
            </a:r>
            <a:r>
              <a:rPr lang="pt-BR" sz="4400" dirty="0" smtClean="0">
                <a:solidFill>
                  <a:srgbClr val="000000"/>
                </a:solidFill>
              </a:rPr>
              <a:t>concursados, </a:t>
            </a:r>
            <a:r>
              <a:rPr lang="pt-BR" sz="4400" dirty="0">
                <a:solidFill>
                  <a:srgbClr val="000000"/>
                </a:solidFill>
              </a:rPr>
              <a:t>comissionados, </a:t>
            </a:r>
            <a:r>
              <a:rPr lang="pt-BR" sz="4400" dirty="0" smtClean="0">
                <a:solidFill>
                  <a:srgbClr val="000000"/>
                </a:solidFill>
              </a:rPr>
              <a:t>terceirizados contratados e os fornecedores.</a:t>
            </a:r>
            <a:endParaRPr lang="pt-BR" sz="4400" dirty="0">
              <a:solidFill>
                <a:srgbClr val="0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1445" y="1541439"/>
            <a:ext cx="18995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QUEM SÃO OS </a:t>
            </a:r>
            <a:r>
              <a:rPr lang="pt-BR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TITULADES</a:t>
            </a:r>
            <a:r>
              <a:rPr lang="pt-BR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DOS DADOS PESSOAIS?</a:t>
            </a:r>
            <a:endParaRPr lang="pt-BR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368" y="961495"/>
            <a:ext cx="2772697" cy="218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9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2">
                <a:lumMod val="75000"/>
              </a:schemeClr>
            </a:gs>
            <a:gs pos="38000">
              <a:schemeClr val="tx1">
                <a:lumMod val="60000"/>
                <a:lumOff val="40000"/>
              </a:schemeClr>
            </a:gs>
            <a:gs pos="80000">
              <a:schemeClr val="bg2">
                <a:lumMod val="95000"/>
              </a:schemeClr>
            </a:gs>
            <a:gs pos="0">
              <a:schemeClr val="bg1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0" y="499549"/>
            <a:ext cx="22971125" cy="3317603"/>
          </a:xfrm>
          <a:prstGeom prst="rect">
            <a:avLst/>
          </a:prstGeom>
          <a:gradFill flip="none" rotWithShape="1">
            <a:gsLst>
              <a:gs pos="3100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40394" y="1651245"/>
            <a:ext cx="16806726" cy="82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anchor="t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pt-BR" altLang="pt-BR" sz="4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PRINCÍPIOS DA LGPD</a:t>
            </a:r>
            <a:endParaRPr lang="pt-BR" altLang="pt-BR" sz="4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899000" y="4449170"/>
            <a:ext cx="4062556" cy="95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t-BR" altLang="pt-BR" sz="2800" b="1" dirty="0" smtClean="0">
                <a:latin typeface="Roboto" charset="0"/>
              </a:rPr>
              <a:t>QUALIDADE DOS DADOS</a:t>
            </a:r>
            <a:endParaRPr lang="pt-BR" altLang="pt-BR" sz="2800" b="1" dirty="0">
              <a:latin typeface="Roboto" charset="0"/>
            </a:endParaRPr>
          </a:p>
        </p:txBody>
      </p:sp>
      <p:sp>
        <p:nvSpPr>
          <p:cNvPr id="8" name="Fluxograma: Conector 7"/>
          <p:cNvSpPr/>
          <p:nvPr/>
        </p:nvSpPr>
        <p:spPr>
          <a:xfrm>
            <a:off x="2058823" y="5559512"/>
            <a:ext cx="1705562" cy="1494122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CC00"/>
              </a:solidFill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022103" y="7241265"/>
            <a:ext cx="3816350" cy="242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17440" tIns="108720" rIns="217440" bIns="108720">
            <a:spAutoFit/>
          </a:bodyPr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ts val="4300"/>
              </a:lnSpc>
              <a:spcBef>
                <a:spcPts val="563"/>
              </a:spcBef>
            </a:pPr>
            <a:r>
              <a:rPr lang="pt-BR" altLang="pt-BR" sz="2200" dirty="0" smtClean="0">
                <a:latin typeface="Roboto Light" charset="0"/>
              </a:rPr>
              <a:t>Garantia ao titular da Exatidão, Clareza e Atualização dos Dados tratados.</a:t>
            </a:r>
            <a:endParaRPr lang="pt-BR" altLang="pt-BR" sz="2200" dirty="0">
              <a:latin typeface="Roboto Light" charset="0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4881959" y="7241265"/>
            <a:ext cx="3816350" cy="290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17440" tIns="108720" rIns="217440" bIns="108720">
            <a:spAutoFit/>
          </a:bodyPr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ts val="4300"/>
              </a:lnSpc>
              <a:spcBef>
                <a:spcPts val="563"/>
              </a:spcBef>
            </a:pPr>
            <a:r>
              <a:rPr lang="pt-BR" altLang="pt-BR" sz="2200" dirty="0">
                <a:latin typeface="Roboto Light"/>
                <a:ea typeface="Microsoft YaHei"/>
              </a:rPr>
              <a:t>O tratamento do dado deve ter um determinado PROPÓSITO, que deve ser informado ao titular de forma clara e prévia</a:t>
            </a:r>
            <a:endParaRPr lang="pt-BR" altLang="pt-BR" sz="2200" dirty="0">
              <a:latin typeface="Roboto Light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399386" y="4449170"/>
            <a:ext cx="4781496" cy="52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t-BR" altLang="pt-BR" sz="2800" b="1" dirty="0" smtClean="0">
                <a:latin typeface="Roboto" charset="0"/>
              </a:rPr>
              <a:t>FINALIDADE</a:t>
            </a:r>
            <a:endParaRPr lang="pt-BR" altLang="pt-BR" sz="2800" b="1" dirty="0">
              <a:latin typeface="Roboto" charset="0"/>
            </a:endParaRPr>
          </a:p>
        </p:txBody>
      </p:sp>
      <p:sp>
        <p:nvSpPr>
          <p:cNvPr id="13" name="Rectangle 20">
            <a:extLst>
              <a:ext uri="{FF2B5EF4-FFF2-40B4-BE49-F238E27FC236}">
                <a16:creationId xmlns="" xmlns:a16="http://schemas.microsoft.com/office/drawing/2014/main" id="{B2B6F8BA-F75D-4E10-B3EB-10AC8BA61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4666" y="7241265"/>
            <a:ext cx="3816350" cy="407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17440" tIns="108720" rIns="217440" bIns="108720" anchor="t">
            <a:spAutoFit/>
          </a:bodyPr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ts val="4300"/>
              </a:lnSpc>
              <a:spcBef>
                <a:spcPts val="563"/>
              </a:spcBef>
            </a:pPr>
            <a:r>
              <a:rPr lang="pt-BR" altLang="pt-BR" sz="2200" dirty="0" smtClean="0">
                <a:latin typeface="Roboto Light"/>
                <a:ea typeface="Microsoft YaHei"/>
              </a:rPr>
              <a:t>O tratamento dos dados deve ser ADEQUADO à sua finalidade, não havendo necessidade de coletar dados que não tem utilidade para a finalidade estabelecida.</a:t>
            </a:r>
            <a:endParaRPr lang="pt-BR" altLang="pt-BR" sz="2200" dirty="0">
              <a:latin typeface="Roboto Light"/>
              <a:ea typeface="Microsoft YaHei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="" xmlns:a16="http://schemas.microsoft.com/office/drawing/2014/main" id="{BA7667F2-2C92-4841-BB59-4BCAD68E9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8309" y="4449170"/>
            <a:ext cx="4165522" cy="95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anchor="t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pt-BR" altLang="pt-BR" sz="2800" b="1" dirty="0" smtClean="0">
                <a:latin typeface="Roboto"/>
                <a:ea typeface="Microsoft YaHei"/>
              </a:rPr>
              <a:t>ADEQUAÇÃO E NECESSIDADE</a:t>
            </a:r>
            <a:endParaRPr lang="pt-BR" altLang="pt-BR" sz="2800" b="1" dirty="0">
              <a:latin typeface="Roboto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3744466" y="7241265"/>
            <a:ext cx="3816350" cy="407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17440" tIns="108720" rIns="217440" bIns="108720">
            <a:spAutoFit/>
          </a:bodyPr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ts val="4300"/>
              </a:lnSpc>
              <a:spcBef>
                <a:spcPts val="563"/>
              </a:spcBef>
            </a:pPr>
            <a:r>
              <a:rPr lang="pt-BR" altLang="pt-BR" sz="2200" dirty="0" smtClean="0">
                <a:latin typeface="Roboto Light" charset="0"/>
              </a:rPr>
              <a:t>Após a utilização do dado para aquela finalidade esclarecida ao titular, a empresa não deve ficar na posse do dado, devendo realizar o seu adequado descarte ou anonimização.</a:t>
            </a:r>
            <a:endParaRPr lang="pt-BR" altLang="pt-BR" sz="2200" dirty="0">
              <a:latin typeface="Roboto Light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3658740" y="4449170"/>
            <a:ext cx="3902075" cy="52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t-BR" altLang="pt-BR" sz="2800" b="1" dirty="0" smtClean="0">
                <a:latin typeface="Roboto" charset="0"/>
              </a:rPr>
              <a:t>TEMPORALIDADE</a:t>
            </a:r>
            <a:endParaRPr lang="pt-BR" altLang="pt-BR" sz="2800" b="1" dirty="0">
              <a:latin typeface="Roboto" charset="0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17984672" y="7317104"/>
            <a:ext cx="4418127" cy="407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217440" tIns="108720" rIns="217440" bIns="108720">
            <a:spAutoFit/>
          </a:bodyPr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ts val="4300"/>
              </a:lnSpc>
              <a:spcBef>
                <a:spcPts val="563"/>
              </a:spcBef>
            </a:pPr>
            <a:r>
              <a:rPr lang="pt-BR" altLang="pt-BR" sz="2200" dirty="0" smtClean="0">
                <a:latin typeface="Roboto Light" charset="0"/>
              </a:rPr>
              <a:t>A empresa deve adotar procedimentos de prevenção contra incidentes, manter os dados protegidos contra acessos indevidos e inadequados, divulgação desnecessária e destruição.</a:t>
            </a:r>
            <a:endParaRPr lang="pt-BR" altLang="pt-BR" sz="2200" dirty="0">
              <a:latin typeface="Roboto Light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8029558" y="4449170"/>
            <a:ext cx="4593387" cy="95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t-BR" altLang="pt-BR" sz="2800" b="1" dirty="0" smtClean="0">
                <a:latin typeface="Roboto" charset="0"/>
              </a:rPr>
              <a:t>PREVENÇÃO E SEGURANÇA</a:t>
            </a:r>
            <a:endParaRPr lang="pt-BR" altLang="pt-BR" sz="2800" b="1" dirty="0">
              <a:latin typeface="Roboto" charset="0"/>
            </a:endParaRPr>
          </a:p>
        </p:txBody>
      </p:sp>
      <p:sp>
        <p:nvSpPr>
          <p:cNvPr id="20" name="Fluxograma: Conector 19"/>
          <p:cNvSpPr/>
          <p:nvPr/>
        </p:nvSpPr>
        <p:spPr>
          <a:xfrm>
            <a:off x="5833925" y="5587924"/>
            <a:ext cx="1584908" cy="1392731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Fluxograma: Conector 20"/>
          <p:cNvSpPr/>
          <p:nvPr/>
        </p:nvSpPr>
        <p:spPr>
          <a:xfrm>
            <a:off x="9978376" y="5587924"/>
            <a:ext cx="1658389" cy="1392735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Fluxograma: Conector 21"/>
          <p:cNvSpPr/>
          <p:nvPr/>
        </p:nvSpPr>
        <p:spPr>
          <a:xfrm>
            <a:off x="14902586" y="5559512"/>
            <a:ext cx="1431399" cy="1452406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Fluxograma: Conector 22"/>
          <p:cNvSpPr/>
          <p:nvPr/>
        </p:nvSpPr>
        <p:spPr>
          <a:xfrm>
            <a:off x="19503317" y="5629283"/>
            <a:ext cx="1645870" cy="1611982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560320" y="5608320"/>
            <a:ext cx="681302" cy="119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bg1"/>
                </a:solidFill>
              </a:rPr>
              <a:t>Q</a:t>
            </a:r>
            <a:endParaRPr lang="pt-BR" sz="7200" b="1" dirty="0">
              <a:solidFill>
                <a:schemeClr val="bg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330563" y="5641162"/>
            <a:ext cx="705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bg1"/>
                </a:solidFill>
              </a:rPr>
              <a:t>F</a:t>
            </a:r>
            <a:endParaRPr lang="pt-BR" sz="7200" b="1" dirty="0">
              <a:solidFill>
                <a:schemeClr val="bg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0458753" y="5629281"/>
            <a:ext cx="705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5273443" y="5684126"/>
            <a:ext cx="705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20002419" y="5780326"/>
            <a:ext cx="705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bg1"/>
                </a:solidFill>
              </a:rPr>
              <a:t>S</a:t>
            </a:r>
            <a:endParaRPr lang="pt-BR" sz="7200" b="1" dirty="0">
              <a:solidFill>
                <a:schemeClr val="bg1"/>
              </a:solidFill>
            </a:endParaRP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368" y="961495"/>
            <a:ext cx="2772697" cy="218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9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bg2">
                <a:lumMod val="95000"/>
              </a:schemeClr>
            </a:gs>
            <a:gs pos="0">
              <a:schemeClr val="bg1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99549"/>
            <a:ext cx="22971125" cy="3106407"/>
          </a:xfrm>
          <a:prstGeom prst="rect">
            <a:avLst/>
          </a:prstGeom>
          <a:gradFill flip="none" rotWithShape="1">
            <a:gsLst>
              <a:gs pos="3100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09084" y="1243168"/>
            <a:ext cx="16595603" cy="156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anchor="t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pt-BR" altLang="pt-BR" sz="4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QUAIS SÃO OS DIREITOS DOS TITULARES DE DADOS?</a:t>
            </a:r>
            <a:endParaRPr lang="pt-BR" altLang="pt-BR" sz="4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933"/>
                    </a14:imgEffect>
                    <a14:imgEffect>
                      <a14:saturation sat="61000"/>
                    </a14:imgEffect>
                    <a14:imgEffect>
                      <a14:brightnessContrast bright="12000" contrast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87" y="4074937"/>
            <a:ext cx="19526250" cy="964106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368" y="959452"/>
            <a:ext cx="2772697" cy="218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3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bg2">
                <a:lumMod val="95000"/>
              </a:schemeClr>
            </a:gs>
            <a:gs pos="0">
              <a:schemeClr val="bg1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99549"/>
            <a:ext cx="22971125" cy="3010567"/>
          </a:xfrm>
          <a:prstGeom prst="rect">
            <a:avLst/>
          </a:prstGeom>
          <a:gradFill flip="none" rotWithShape="1">
            <a:gsLst>
              <a:gs pos="3100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64142" y="1543894"/>
            <a:ext cx="16135350" cy="82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t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pt-BR" altLang="pt-BR" sz="4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QUEM FISCALIZA O CUMPRIMENTO DA LGPD? </a:t>
            </a:r>
            <a:endParaRPr lang="pt-BR" altLang="pt-BR" sz="4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512830" y="4554461"/>
            <a:ext cx="1545829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000000"/>
                </a:solidFill>
              </a:rPr>
              <a:t>                    A </a:t>
            </a:r>
            <a:r>
              <a:rPr lang="pt-BR" dirty="0">
                <a:solidFill>
                  <a:srgbClr val="000000"/>
                </a:solidFill>
              </a:rPr>
              <a:t>fiscalização e a regulação da LGPD ficarão a cargo </a:t>
            </a:r>
            <a:r>
              <a:rPr lang="pt-BR" dirty="0" smtClean="0">
                <a:solidFill>
                  <a:srgbClr val="000000"/>
                </a:solidFill>
              </a:rPr>
              <a:t>da </a:t>
            </a:r>
            <a:r>
              <a:rPr lang="pt-BR" b="1" dirty="0" smtClean="0">
                <a:solidFill>
                  <a:srgbClr val="000000"/>
                </a:solidFill>
              </a:rPr>
              <a:t>Autoridade </a:t>
            </a:r>
            <a:r>
              <a:rPr lang="pt-BR" b="1" dirty="0">
                <a:solidFill>
                  <a:srgbClr val="000000"/>
                </a:solidFill>
              </a:rPr>
              <a:t>Nacional de Proteção de Dados Pessoais (ANPD</a:t>
            </a:r>
            <a:r>
              <a:rPr lang="pt-BR" b="1" dirty="0" smtClean="0">
                <a:solidFill>
                  <a:srgbClr val="000000"/>
                </a:solidFill>
              </a:rPr>
              <a:t>), </a:t>
            </a:r>
            <a:r>
              <a:rPr lang="pt-BR" dirty="0" smtClean="0">
                <a:solidFill>
                  <a:srgbClr val="000000"/>
                </a:solidFill>
              </a:rPr>
              <a:t>que </a:t>
            </a:r>
            <a:r>
              <a:rPr lang="pt-BR" dirty="0">
                <a:solidFill>
                  <a:srgbClr val="000000"/>
                </a:solidFill>
              </a:rPr>
              <a:t>será um elo entre sociedade e governo, permitindo que </a:t>
            </a:r>
            <a:r>
              <a:rPr lang="pt-BR" dirty="0" smtClean="0">
                <a:solidFill>
                  <a:srgbClr val="000000"/>
                </a:solidFill>
              </a:rPr>
              <a:t>as pessoas </a:t>
            </a:r>
            <a:r>
              <a:rPr lang="pt-BR" dirty="0">
                <a:solidFill>
                  <a:srgbClr val="000000"/>
                </a:solidFill>
              </a:rPr>
              <a:t>enviem dúvidas, sugestões, denúncias ligadas à </a:t>
            </a:r>
            <a:r>
              <a:rPr lang="pt-BR" dirty="0" smtClean="0">
                <a:solidFill>
                  <a:srgbClr val="000000"/>
                </a:solidFill>
              </a:rPr>
              <a:t>LGPD para apuração.</a:t>
            </a:r>
          </a:p>
          <a:p>
            <a:pPr algn="just"/>
            <a:endParaRPr lang="pt-BR" dirty="0">
              <a:solidFill>
                <a:srgbClr val="000000"/>
              </a:solidFill>
            </a:endParaRPr>
          </a:p>
          <a:p>
            <a:pPr algn="just"/>
            <a:r>
              <a:rPr lang="pt-BR" dirty="0" smtClean="0">
                <a:solidFill>
                  <a:srgbClr val="000000"/>
                </a:solidFill>
              </a:rPr>
              <a:t>                  A </a:t>
            </a:r>
            <a:r>
              <a:rPr lang="pt-BR" dirty="0">
                <a:solidFill>
                  <a:srgbClr val="000000"/>
                </a:solidFill>
              </a:rPr>
              <a:t>proposta da ANDP é </a:t>
            </a:r>
            <a:r>
              <a:rPr lang="pt-BR" dirty="0" smtClean="0">
                <a:solidFill>
                  <a:srgbClr val="000000"/>
                </a:solidFill>
              </a:rPr>
              <a:t>orientar preventivamente, se mesmo após orientações não houver o correto tratamento dos dados, fiscalizar</a:t>
            </a:r>
            <a:r>
              <a:rPr lang="pt-BR" dirty="0">
                <a:solidFill>
                  <a:srgbClr val="000000"/>
                </a:solidFill>
              </a:rPr>
              <a:t>, </a:t>
            </a:r>
            <a:r>
              <a:rPr lang="pt-BR" dirty="0" smtClean="0">
                <a:solidFill>
                  <a:srgbClr val="000000"/>
                </a:solidFill>
              </a:rPr>
              <a:t>advertir e penalizar quem não cumpre a LGPD.</a:t>
            </a:r>
          </a:p>
          <a:p>
            <a:pPr algn="just"/>
            <a:endParaRPr lang="pt-BR" dirty="0">
              <a:solidFill>
                <a:srgbClr val="000000"/>
              </a:solidFill>
            </a:endParaRPr>
          </a:p>
          <a:p>
            <a:pPr algn="just"/>
            <a:r>
              <a:rPr lang="pt-BR" dirty="0" smtClean="0">
                <a:solidFill>
                  <a:srgbClr val="000000"/>
                </a:solidFill>
              </a:rPr>
              <a:t>                 Entretanto, esta fiscalização pode ser concedida pela ANPD a outros órgãos, como Ministério Público, Sindicatos, Procon. Além disso, o próprio titular pode exigir que o município comprove sua adequação ou valer-se de ações judiciais para ver seus direitos respeitados.</a:t>
            </a:r>
            <a:endParaRPr lang="pt-BR" dirty="0">
              <a:solidFill>
                <a:srgbClr val="00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68" y="5388896"/>
            <a:ext cx="6205118" cy="3843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228600" dir="5400000" sy="-100000" algn="bl" rotWithShape="0"/>
            <a:softEdge rad="10160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368" y="961495"/>
            <a:ext cx="2772697" cy="218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4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bg2">
                <a:lumMod val="95000"/>
              </a:schemeClr>
            </a:gs>
            <a:gs pos="0">
              <a:schemeClr val="bg1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499549"/>
            <a:ext cx="22971125" cy="2808725"/>
          </a:xfrm>
          <a:prstGeom prst="rect">
            <a:avLst/>
          </a:prstGeom>
          <a:gradFill flip="none" rotWithShape="1">
            <a:gsLst>
              <a:gs pos="31000">
                <a:schemeClr val="accent5">
                  <a:lumMod val="50000"/>
                </a:schemeClr>
              </a:gs>
              <a:gs pos="74000">
                <a:schemeClr val="accent5">
                  <a:lumMod val="7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55991" y="1119808"/>
            <a:ext cx="16622642" cy="156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 anchor="t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pt-BR" altLang="pt-BR" sz="48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PORQUE A CÂMARA MUNICIPAL DE SANTA RITA DO PARDO ESTÁ SE ADEQUANDO À LGPD?</a:t>
            </a:r>
            <a:endParaRPr lang="pt-BR" altLang="pt-BR" sz="48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902"/>
          <a:stretch/>
        </p:blipFill>
        <p:spPr>
          <a:xfrm>
            <a:off x="76829" y="4472960"/>
            <a:ext cx="6859209" cy="7279947"/>
          </a:xfrm>
          <a:prstGeom prst="rect">
            <a:avLst/>
          </a:prstGeom>
          <a:effectLst>
            <a:outerShdw blurRad="50800" dist="50800" dir="5400000" algn="ctr" rotWithShape="0">
              <a:srgbClr val="FFCC00"/>
            </a:outerShdw>
          </a:effectLst>
        </p:spPr>
      </p:pic>
      <p:sp>
        <p:nvSpPr>
          <p:cNvPr id="11" name="CaixaDeTexto 10"/>
          <p:cNvSpPr txBox="1"/>
          <p:nvPr/>
        </p:nvSpPr>
        <p:spPr>
          <a:xfrm>
            <a:off x="7528559" y="3589458"/>
            <a:ext cx="154425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solidFill>
                  <a:schemeClr val="tx2">
                    <a:lumMod val="75000"/>
                  </a:schemeClr>
                </a:solidFill>
              </a:rPr>
              <a:t>A Câmara Municipal </a:t>
            </a:r>
            <a:r>
              <a:rPr lang="pt-BR" sz="4000" dirty="0" smtClean="0">
                <a:solidFill>
                  <a:schemeClr val="tx2">
                    <a:lumMod val="75000"/>
                  </a:schemeClr>
                </a:solidFill>
              </a:rPr>
              <a:t>de Santa Rita do Pardo, trata dados pessoais de munícipes, fornecedores e servidores. Desta forma, sendo o guardião destes dados, deve esta adequado à Lei Geral de Proteção de Dados. Os dados serão tratados pelo município principalmente para: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269370" y="6425187"/>
            <a:ext cx="14257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Manter as operações relacionadas aos serviços prestados a população, bem como contratos de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trabalho e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serviços;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8269370" y="7804429"/>
            <a:ext cx="11942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Cumprir as suas obrigações legais;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269370" y="8758837"/>
            <a:ext cx="14394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ratamento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e uso compartilhado de dados necessários à execução de políticas públicas;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7591529" y="6645837"/>
            <a:ext cx="402336" cy="32699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>
            <a:off x="7623972" y="8112934"/>
            <a:ext cx="402336" cy="32699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>
            <a:off x="7623972" y="9195503"/>
            <a:ext cx="402336" cy="32699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368" y="817101"/>
            <a:ext cx="2772697" cy="218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Rocketo Graphics - Aqua Purple Light">
      <a:dk1>
        <a:srgbClr val="999999"/>
      </a:dk1>
      <a:lt1>
        <a:srgbClr val="FFFFFF"/>
      </a:lt1>
      <a:dk2>
        <a:srgbClr val="494949"/>
      </a:dk2>
      <a:lt2>
        <a:srgbClr val="FFFFFF"/>
      </a:lt2>
      <a:accent1>
        <a:srgbClr val="00A09C"/>
      </a:accent1>
      <a:accent2>
        <a:srgbClr val="0098A5"/>
      </a:accent2>
      <a:accent3>
        <a:srgbClr val="1991AB"/>
      </a:accent3>
      <a:accent4>
        <a:srgbClr val="2B85AE"/>
      </a:accent4>
      <a:accent5>
        <a:srgbClr val="4175A9"/>
      </a:accent5>
      <a:accent6>
        <a:srgbClr val="5267A5"/>
      </a:accent6>
      <a:hlink>
        <a:srgbClr val="F33B48"/>
      </a:hlink>
      <a:folHlink>
        <a:srgbClr val="FFC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7F77FDCB47AF4A8BCC7BA0D9FFB624" ma:contentTypeVersion="0" ma:contentTypeDescription="Create a new document." ma:contentTypeScope="" ma:versionID="8744ec7bbbe7fe85562d319c02505a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4B9C21-E7B8-48F7-8FFF-F9796406D6ED}">
  <ds:schemaRefs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82BD4F9-1419-48E4-AC06-010E2040FB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17FFA1-D35F-4BEC-8A28-DB05CB7913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91104</TotalTime>
  <Words>832</Words>
  <Application>Microsoft Office PowerPoint</Application>
  <PresentationFormat>Personalizar</PresentationFormat>
  <Paragraphs>57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20" baseType="lpstr">
      <vt:lpstr>Microsoft YaHei</vt:lpstr>
      <vt:lpstr>Arial</vt:lpstr>
      <vt:lpstr>Arial Black</vt:lpstr>
      <vt:lpstr>Calibri</vt:lpstr>
      <vt:lpstr>Calibri Light</vt:lpstr>
      <vt:lpstr>Montserrat</vt:lpstr>
      <vt:lpstr>Montserrat Light</vt:lpstr>
      <vt:lpstr>Roboto</vt:lpstr>
      <vt:lpstr>Roboto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Edenilson Marques de Oliveira</dc:creator>
  <cp:keywords/>
  <dc:description/>
  <cp:lastModifiedBy>KOHL</cp:lastModifiedBy>
  <cp:revision>16777</cp:revision>
  <dcterms:created xsi:type="dcterms:W3CDTF">2014-11-12T21:47:38Z</dcterms:created>
  <dcterms:modified xsi:type="dcterms:W3CDTF">2025-03-26T14:50:30Z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0x010100AF7F77FDCB47AF4A8BCC7BA0D9FFB624</vt:lpwstr>
  </property>
  <property fmtid="{D5CDD505-2E9C-101B-9397-08002B2CF9AE}" pid="3" name="Order">
    <vt:r8>11100</vt:r8>
  </property>
  <property fmtid="{D5CDD505-2E9C-101B-9397-08002B2CF9AE}" pid="4" name="ComplianceAsset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TemplateUrl">
    <vt:lpwstr/>
  </property>
  <property fmtid="{D5CDD505-2E9C-101B-9397-08002B2CF9AE}" pid="8" name="xd_Signature">
    <vt:bool>false</vt:bool>
  </property>
  <property fmtid="{D5CDD505-2E9C-101B-9397-08002B2CF9AE}" pid="9" name="xd_ProgID">
    <vt:lpwstr/>
  </property>
</Properties>
</file>